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4660"/>
  </p:normalViewPr>
  <p:slideViewPr>
    <p:cSldViewPr>
      <p:cViewPr>
        <p:scale>
          <a:sx n="86" d="100"/>
          <a:sy n="86" d="100"/>
        </p:scale>
        <p:origin x="-288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ED1FD-430F-4303-B724-7951C13E3C05}" type="datetimeFigureOut">
              <a:rPr lang="en-US" smtClean="0"/>
              <a:pPr/>
              <a:t>12/17/2012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DF400-171C-4E29-A45F-C4D5B162173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DF400-171C-4E29-A45F-C4D5B162173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E77F-D26E-4F6F-A2D7-E87AE752EFE7}" type="datetimeFigureOut">
              <a:rPr lang="en-GB" smtClean="0"/>
              <a:pPr/>
              <a:t>17/12/2012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B0A4-6D3E-4DFF-97EC-B87B0A7DE52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29058" y="0"/>
            <a:ext cx="3786214" cy="114298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200" b="1" dirty="0" smtClean="0">
                <a:latin typeface="Arial" pitchFamily="34" charset="0"/>
                <a:cs typeface="Arial" pitchFamily="34" charset="0"/>
              </a:rPr>
            </a:b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Student Scheme of Work</a:t>
            </a:r>
            <a:br>
              <a:rPr lang="en-GB" sz="1200" b="1" dirty="0" smtClean="0">
                <a:latin typeface="Arial" pitchFamily="34" charset="0"/>
                <a:cs typeface="Arial" pitchFamily="34" charset="0"/>
              </a:rPr>
            </a:b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Unit: 3c Spoken Language</a:t>
            </a:r>
            <a:br>
              <a:rPr lang="en-GB" sz="1200" b="1" dirty="0" smtClean="0">
                <a:latin typeface="Arial" pitchFamily="34" charset="0"/>
                <a:cs typeface="Arial" pitchFamily="34" charset="0"/>
              </a:rPr>
            </a:br>
            <a:r>
              <a:rPr lang="en-GB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200" b="1" dirty="0" smtClean="0">
                <a:latin typeface="Arial" pitchFamily="34" charset="0"/>
                <a:cs typeface="Arial" pitchFamily="34" charset="0"/>
              </a:rPr>
            </a:b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English Language Controlled Assessment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b="1" dirty="0" smtClean="0">
                <a:latin typeface="Arial" pitchFamily="34" charset="0"/>
                <a:cs typeface="Arial" pitchFamily="34" charset="0"/>
              </a:rPr>
            </a:b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-3962"/>
          <a:ext cx="3929058" cy="686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48"/>
                <a:gridCol w="3214710"/>
              </a:tblGrid>
              <a:tr h="36112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Band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Mark Scheme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9814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Band 5</a:t>
                      </a:r>
                    </a:p>
                    <a:p>
                      <a:pPr algn="l"/>
                      <a:r>
                        <a:rPr lang="en-GB" sz="900" b="1" dirty="0" smtClean="0"/>
                        <a:t>17-20 Marks </a:t>
                      </a:r>
                    </a:p>
                    <a:p>
                      <a:pPr algn="l"/>
                      <a:r>
                        <a:rPr lang="en-GB" sz="700" b="1" dirty="0" smtClean="0"/>
                        <a:t>Sophisticated</a:t>
                      </a:r>
                      <a:r>
                        <a:rPr lang="en-GB" sz="800" b="1" dirty="0" smtClean="0"/>
                        <a:t> </a:t>
                      </a:r>
                      <a:r>
                        <a:rPr lang="en-GB" sz="800" b="1" dirty="0" smtClean="0"/>
                        <a:t>impressive </a:t>
                      </a:r>
                      <a:r>
                        <a:rPr lang="en-GB" sz="900" b="1" dirty="0" smtClean="0"/>
                        <a:t>response</a:t>
                      </a:r>
                      <a:endParaRPr lang="en-GB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GB" sz="950" dirty="0" smtClean="0"/>
                        <a:t>I can analyse and evaluate how the presenter and others use and adapt their language to comment on a sport or activity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950" dirty="0" smtClean="0"/>
                        <a:t>I can make sustained and sophisticated interpretations of the main points found in spoken language data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950" dirty="0" smtClean="0"/>
                        <a:t>I can make sophisticated analysis and evaluation of key issues arising from public  attitudes to the different ways people use spoken language</a:t>
                      </a:r>
                      <a:endParaRPr lang="en-GB" sz="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226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Band 4</a:t>
                      </a:r>
                    </a:p>
                    <a:p>
                      <a:pPr algn="l"/>
                      <a:r>
                        <a:rPr lang="en-GB" sz="900" b="1" dirty="0" smtClean="0"/>
                        <a:t>13-16</a:t>
                      </a:r>
                    </a:p>
                    <a:p>
                      <a:pPr algn="l"/>
                      <a:r>
                        <a:rPr lang="en-GB" sz="900" b="1" dirty="0" smtClean="0"/>
                        <a:t>Marks</a:t>
                      </a:r>
                    </a:p>
                    <a:p>
                      <a:pPr algn="l"/>
                      <a:r>
                        <a:rPr lang="en-GB" sz="900" b="1" dirty="0" smtClean="0"/>
                        <a:t>Confident, assured</a:t>
                      </a:r>
                    </a:p>
                    <a:p>
                      <a:pPr algn="l"/>
                      <a:r>
                        <a:rPr lang="en-GB" sz="900" b="1" dirty="0" smtClean="0"/>
                        <a:t>response</a:t>
                      </a:r>
                      <a:endParaRPr lang="en-GB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GB" sz="950" dirty="0" smtClean="0"/>
                        <a:t>I  sound confident when I analyse how presenters and others use and adapt their language to comment on a sport or activity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950" dirty="0" smtClean="0"/>
                        <a:t>I am able to reflect on the features found in spoken language </a:t>
                      </a:r>
                      <a:r>
                        <a:rPr lang="en-GB" sz="950" dirty="0" smtClean="0"/>
                        <a:t>data – why are they there and how do</a:t>
                      </a:r>
                      <a:r>
                        <a:rPr lang="en-GB" sz="950" baseline="0" dirty="0" smtClean="0"/>
                        <a:t> they affect the image of the presenter? </a:t>
                      </a:r>
                      <a:endParaRPr lang="en-GB" sz="950" dirty="0" smtClean="0"/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950" dirty="0" smtClean="0"/>
                        <a:t>I sound confident when I comment on some issues arising from public attitudes to different ways of speaking in public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055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Band 3</a:t>
                      </a:r>
                    </a:p>
                    <a:p>
                      <a:pPr algn="l"/>
                      <a:r>
                        <a:rPr lang="en-GB" sz="900" b="1" dirty="0" smtClean="0"/>
                        <a:t>9-12</a:t>
                      </a:r>
                    </a:p>
                    <a:p>
                      <a:pPr algn="l"/>
                      <a:r>
                        <a:rPr lang="en-GB" sz="900" b="1" dirty="0" smtClean="0"/>
                        <a:t>Marks</a:t>
                      </a:r>
                    </a:p>
                    <a:p>
                      <a:pPr algn="l"/>
                      <a:r>
                        <a:rPr lang="en-GB" sz="900" b="1" dirty="0" smtClean="0"/>
                        <a:t>Clear,  </a:t>
                      </a:r>
                    </a:p>
                    <a:p>
                      <a:pPr algn="l"/>
                      <a:r>
                        <a:rPr lang="en-GB" sz="900" b="1" dirty="0" smtClean="0"/>
                        <a:t>consistent</a:t>
                      </a:r>
                    </a:p>
                    <a:p>
                      <a:pPr algn="l"/>
                      <a:r>
                        <a:rPr lang="en-GB" sz="900" b="1" dirty="0" smtClean="0"/>
                        <a:t>response</a:t>
                      </a:r>
                      <a:endParaRPr lang="en-GB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dirty="0" smtClean="0"/>
                        <a:t>*I can explain how presenters and others use spoken language to comment on a sport or activity </a:t>
                      </a:r>
                    </a:p>
                    <a:p>
                      <a:r>
                        <a:rPr lang="en-GB" sz="950" dirty="0" smtClean="0"/>
                        <a:t>*I can explain features found in some spoken language </a:t>
                      </a:r>
                      <a:r>
                        <a:rPr lang="en-GB" sz="950" dirty="0" smtClean="0"/>
                        <a:t>data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950" dirty="0" smtClean="0"/>
                        <a:t>I can give quotations</a:t>
                      </a:r>
                      <a:r>
                        <a:rPr lang="en-GB" sz="950" baseline="0" dirty="0" smtClean="0"/>
                        <a:t> from the Spoken Language data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950" baseline="0" dirty="0" smtClean="0"/>
                        <a:t>I can comment on how the quotations I have chosen affect the audience</a:t>
                      </a:r>
                      <a:endParaRPr lang="en-GB" sz="950" dirty="0" smtClean="0"/>
                    </a:p>
                    <a:p>
                      <a:r>
                        <a:rPr lang="en-GB" sz="950" dirty="0" smtClean="0"/>
                        <a:t>*I can explain some issues arising from public attitudes to  different ways that presenters </a:t>
                      </a:r>
                      <a:r>
                        <a:rPr lang="en-GB" sz="950" dirty="0" smtClean="0"/>
                        <a:t>speak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950" dirty="0" smtClean="0"/>
                        <a:t>I explain clearly what the audience thinks</a:t>
                      </a:r>
                      <a:r>
                        <a:rPr lang="en-GB" sz="950" baseline="0" dirty="0" smtClean="0"/>
                        <a:t> of the word choices and body language of the presenters </a:t>
                      </a:r>
                      <a:endParaRPr lang="en-GB" sz="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226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Band 2</a:t>
                      </a:r>
                    </a:p>
                    <a:p>
                      <a:pPr algn="l"/>
                      <a:r>
                        <a:rPr lang="en-GB" sz="900" b="1" dirty="0" smtClean="0"/>
                        <a:t>5-8</a:t>
                      </a:r>
                    </a:p>
                    <a:p>
                      <a:pPr algn="l"/>
                      <a:r>
                        <a:rPr lang="en-GB" sz="900" b="1" dirty="0" smtClean="0"/>
                        <a:t>Marks</a:t>
                      </a:r>
                    </a:p>
                    <a:p>
                      <a:pPr algn="l"/>
                      <a:r>
                        <a:rPr lang="en-GB" sz="900" b="1" dirty="0" smtClean="0"/>
                        <a:t>Some response</a:t>
                      </a:r>
                    </a:p>
                    <a:p>
                      <a:pPr algn="l"/>
                      <a:endParaRPr lang="en-GB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50" dirty="0" smtClean="0"/>
                        <a:t>*I show that I am aware of how presenters and others  use spoken language to comment on a sport or activity</a:t>
                      </a:r>
                    </a:p>
                    <a:p>
                      <a:r>
                        <a:rPr lang="en-GB" sz="950" dirty="0" smtClean="0"/>
                        <a:t>*I show that I understand some features of spoken language </a:t>
                      </a:r>
                      <a:r>
                        <a:rPr lang="en-GB" sz="950" dirty="0" smtClean="0"/>
                        <a:t>data – I can pick out evidence</a:t>
                      </a:r>
                      <a:r>
                        <a:rPr lang="en-GB" sz="950" baseline="0" dirty="0" smtClean="0"/>
                        <a:t> and I can explain how the audience would respond</a:t>
                      </a:r>
                      <a:endParaRPr lang="en-GB" sz="950" dirty="0" smtClean="0"/>
                    </a:p>
                    <a:p>
                      <a:r>
                        <a:rPr lang="en-GB" sz="950" dirty="0" smtClean="0"/>
                        <a:t>*I show some awareness of public atitudes to different ways that presenters speak </a:t>
                      </a:r>
                      <a:endParaRPr lang="en-GB" sz="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5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Band 1</a:t>
                      </a:r>
                    </a:p>
                    <a:p>
                      <a:pPr algn="l"/>
                      <a:r>
                        <a:rPr lang="en-GB" sz="900" b="1" dirty="0" smtClean="0"/>
                        <a:t>1-4</a:t>
                      </a:r>
                    </a:p>
                    <a:p>
                      <a:pPr algn="l"/>
                      <a:r>
                        <a:rPr lang="en-GB" sz="900" b="1" dirty="0" smtClean="0"/>
                        <a:t>Marks</a:t>
                      </a:r>
                    </a:p>
                    <a:p>
                      <a:pPr algn="l"/>
                      <a:r>
                        <a:rPr lang="en-GB" sz="900" b="1" dirty="0" smtClean="0"/>
                        <a:t>Limited</a:t>
                      </a:r>
                    </a:p>
                    <a:p>
                      <a:pPr algn="l"/>
                      <a:r>
                        <a:rPr lang="en-GB" sz="900" b="1" dirty="0" smtClean="0"/>
                        <a:t>response </a:t>
                      </a:r>
                      <a:endParaRPr lang="en-GB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50" dirty="0" smtClean="0"/>
                        <a:t>*I show limited awareness of how presenters and others use spoken language to comment on sport or  activity</a:t>
                      </a:r>
                    </a:p>
                    <a:p>
                      <a:r>
                        <a:rPr lang="en-GB" sz="950" dirty="0" smtClean="0"/>
                        <a:t>*I can describe a limited range of features found in spoken language data</a:t>
                      </a:r>
                    </a:p>
                    <a:p>
                      <a:r>
                        <a:rPr lang="en-GB" sz="950" dirty="0" smtClean="0"/>
                        <a:t>*I show limited awareness of public attitudes to different ways  of presenters speaking</a:t>
                      </a:r>
                      <a:endParaRPr lang="en-GB" sz="9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29058" y="1169947"/>
            <a:ext cx="5220072" cy="6386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This unit is worth 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of your GCSE English Language course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It is assessed out of 20 marks.</a:t>
            </a:r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Week 1: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Get to grips with the rules of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poken Language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We will look at: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How conversations work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How people give messages to each other with their Spoken Language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How talk is used at work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How accent and dialect can affect our Spoken Language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What the rules of TV presenting are</a:t>
            </a:r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Week 2: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Get to grips with how to comment on TV presenting</a:t>
            </a:r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We will look at: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Three or four examples of TV presenting</a:t>
            </a: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Writing our own scripts</a:t>
            </a:r>
          </a:p>
          <a:p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Week 3: </a:t>
            </a:r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We will look at how to build your ideas into an essay response. </a:t>
            </a:r>
            <a:endParaRPr lang="en-GB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4866513"/>
            <a:ext cx="522007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Controlled Assessment Titles: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000496" y="5072074"/>
            <a:ext cx="51435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Title: How do television presenters use Spoken Language to interest and engage an audience in their programmes? 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http://t1.gstatic.com/images?q=tbn:ANd9GcSxJWeD5Gc0FbBDaZ_u68K4gBlWYVie2IZQBzw5hiV8N5462RMnF02_DYjU:sweetclipart.com/multisite/sweetclipart/files/speech_bubbles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0"/>
            <a:ext cx="1357290" cy="111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507</Words>
  <Application>Microsoft Office PowerPoint</Application>
  <PresentationFormat>On-screen Show (4:3)</PresentationFormat>
  <Paragraphs>77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Student Scheme of Work Unit: 3c Spoken Language  English Language Controlled Assessment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Scheme of Work Unit:</dc:title>
  <dc:creator>Ruth</dc:creator>
  <cp:lastModifiedBy>escrivens</cp:lastModifiedBy>
  <cp:revision>40</cp:revision>
  <dcterms:created xsi:type="dcterms:W3CDTF">2012-06-21T20:09:41Z</dcterms:created>
  <dcterms:modified xsi:type="dcterms:W3CDTF">2012-12-17T10:28:18Z</dcterms:modified>
</cp:coreProperties>
</file>